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9" r:id="rId5"/>
    <p:sldId id="262" r:id="rId6"/>
    <p:sldId id="263" r:id="rId7"/>
    <p:sldId id="260" r:id="rId8"/>
    <p:sldId id="264" r:id="rId9"/>
    <p:sldId id="265" r:id="rId10"/>
    <p:sldId id="280" r:id="rId11"/>
    <p:sldId id="278" r:id="rId12"/>
    <p:sldId id="267" r:id="rId13"/>
    <p:sldId id="281" r:id="rId14"/>
    <p:sldId id="282" r:id="rId15"/>
    <p:sldId id="283" r:id="rId16"/>
    <p:sldId id="268" r:id="rId17"/>
    <p:sldId id="269" r:id="rId18"/>
    <p:sldId id="270" r:id="rId19"/>
    <p:sldId id="271" r:id="rId20"/>
    <p:sldId id="272" r:id="rId21"/>
    <p:sldId id="273" r:id="rId22"/>
    <p:sldId id="274" r:id="rId23"/>
    <p:sldId id="275" r:id="rId24"/>
    <p:sldId id="276" r:id="rId25"/>
    <p:sldId id="277" r:id="rId26"/>
    <p:sldId id="27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106" d="100"/>
          <a:sy n="106" d="100"/>
        </p:scale>
        <p:origin x="-1480"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2B9827-095E-48AB-9939-295360CA8997}" type="datetimeFigureOut">
              <a:rPr lang="en-US" smtClean="0"/>
              <a:t>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A4471-2AED-47CB-8114-2A3002A43550}" type="slidenum">
              <a:rPr lang="en-US" smtClean="0"/>
              <a:t>‹#›</a:t>
            </a:fld>
            <a:endParaRPr lang="en-US"/>
          </a:p>
        </p:txBody>
      </p:sp>
    </p:spTree>
    <p:extLst>
      <p:ext uri="{BB962C8B-B14F-4D97-AF65-F5344CB8AC3E}">
        <p14:creationId xmlns:p14="http://schemas.microsoft.com/office/powerpoint/2010/main" val="3598200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2B9827-095E-48AB-9939-295360CA8997}" type="datetimeFigureOut">
              <a:rPr lang="en-US" smtClean="0"/>
              <a:t>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A4471-2AED-47CB-8114-2A3002A43550}" type="slidenum">
              <a:rPr lang="en-US" smtClean="0"/>
              <a:t>‹#›</a:t>
            </a:fld>
            <a:endParaRPr lang="en-US"/>
          </a:p>
        </p:txBody>
      </p:sp>
    </p:spTree>
    <p:extLst>
      <p:ext uri="{BB962C8B-B14F-4D97-AF65-F5344CB8AC3E}">
        <p14:creationId xmlns:p14="http://schemas.microsoft.com/office/powerpoint/2010/main" val="2034093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2B9827-095E-48AB-9939-295360CA8997}" type="datetimeFigureOut">
              <a:rPr lang="en-US" smtClean="0"/>
              <a:t>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A4471-2AED-47CB-8114-2A3002A43550}" type="slidenum">
              <a:rPr lang="en-US" smtClean="0"/>
              <a:t>‹#›</a:t>
            </a:fld>
            <a:endParaRPr lang="en-US"/>
          </a:p>
        </p:txBody>
      </p:sp>
    </p:spTree>
    <p:extLst>
      <p:ext uri="{BB962C8B-B14F-4D97-AF65-F5344CB8AC3E}">
        <p14:creationId xmlns:p14="http://schemas.microsoft.com/office/powerpoint/2010/main" val="4089395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2B9827-095E-48AB-9939-295360CA8997}" type="datetimeFigureOut">
              <a:rPr lang="en-US" smtClean="0"/>
              <a:t>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A4471-2AED-47CB-8114-2A3002A43550}" type="slidenum">
              <a:rPr lang="en-US" smtClean="0"/>
              <a:t>‹#›</a:t>
            </a:fld>
            <a:endParaRPr lang="en-US"/>
          </a:p>
        </p:txBody>
      </p:sp>
    </p:spTree>
    <p:extLst>
      <p:ext uri="{BB962C8B-B14F-4D97-AF65-F5344CB8AC3E}">
        <p14:creationId xmlns:p14="http://schemas.microsoft.com/office/powerpoint/2010/main" val="477353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2B9827-095E-48AB-9939-295360CA8997}" type="datetimeFigureOut">
              <a:rPr lang="en-US" smtClean="0"/>
              <a:t>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A4471-2AED-47CB-8114-2A3002A43550}" type="slidenum">
              <a:rPr lang="en-US" smtClean="0"/>
              <a:t>‹#›</a:t>
            </a:fld>
            <a:endParaRPr lang="en-US"/>
          </a:p>
        </p:txBody>
      </p:sp>
    </p:spTree>
    <p:extLst>
      <p:ext uri="{BB962C8B-B14F-4D97-AF65-F5344CB8AC3E}">
        <p14:creationId xmlns:p14="http://schemas.microsoft.com/office/powerpoint/2010/main" val="4129996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2B9827-095E-48AB-9939-295360CA8997}" type="datetimeFigureOut">
              <a:rPr lang="en-US" smtClean="0"/>
              <a:t>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A4471-2AED-47CB-8114-2A3002A43550}" type="slidenum">
              <a:rPr lang="en-US" smtClean="0"/>
              <a:t>‹#›</a:t>
            </a:fld>
            <a:endParaRPr lang="en-US"/>
          </a:p>
        </p:txBody>
      </p:sp>
    </p:spTree>
    <p:extLst>
      <p:ext uri="{BB962C8B-B14F-4D97-AF65-F5344CB8AC3E}">
        <p14:creationId xmlns:p14="http://schemas.microsoft.com/office/powerpoint/2010/main" val="3951343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2B9827-095E-48AB-9939-295360CA8997}" type="datetimeFigureOut">
              <a:rPr lang="en-US" smtClean="0"/>
              <a:t>2/7/19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7A4471-2AED-47CB-8114-2A3002A43550}" type="slidenum">
              <a:rPr lang="en-US" smtClean="0"/>
              <a:t>‹#›</a:t>
            </a:fld>
            <a:endParaRPr lang="en-US"/>
          </a:p>
        </p:txBody>
      </p:sp>
    </p:spTree>
    <p:extLst>
      <p:ext uri="{BB962C8B-B14F-4D97-AF65-F5344CB8AC3E}">
        <p14:creationId xmlns:p14="http://schemas.microsoft.com/office/powerpoint/2010/main" val="1789354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2B9827-095E-48AB-9939-295360CA8997}" type="datetimeFigureOut">
              <a:rPr lang="en-US" smtClean="0"/>
              <a:t>2/7/19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7A4471-2AED-47CB-8114-2A3002A43550}" type="slidenum">
              <a:rPr lang="en-US" smtClean="0"/>
              <a:t>‹#›</a:t>
            </a:fld>
            <a:endParaRPr lang="en-US"/>
          </a:p>
        </p:txBody>
      </p:sp>
    </p:spTree>
    <p:extLst>
      <p:ext uri="{BB962C8B-B14F-4D97-AF65-F5344CB8AC3E}">
        <p14:creationId xmlns:p14="http://schemas.microsoft.com/office/powerpoint/2010/main" val="120840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2B9827-095E-48AB-9939-295360CA8997}" type="datetimeFigureOut">
              <a:rPr lang="en-US" smtClean="0"/>
              <a:t>2/7/19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7A4471-2AED-47CB-8114-2A3002A43550}" type="slidenum">
              <a:rPr lang="en-US" smtClean="0"/>
              <a:t>‹#›</a:t>
            </a:fld>
            <a:endParaRPr lang="en-US"/>
          </a:p>
        </p:txBody>
      </p:sp>
    </p:spTree>
    <p:extLst>
      <p:ext uri="{BB962C8B-B14F-4D97-AF65-F5344CB8AC3E}">
        <p14:creationId xmlns:p14="http://schemas.microsoft.com/office/powerpoint/2010/main" val="3477332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2B9827-095E-48AB-9939-295360CA8997}" type="datetimeFigureOut">
              <a:rPr lang="en-US" smtClean="0"/>
              <a:t>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A4471-2AED-47CB-8114-2A3002A43550}" type="slidenum">
              <a:rPr lang="en-US" smtClean="0"/>
              <a:t>‹#›</a:t>
            </a:fld>
            <a:endParaRPr lang="en-US"/>
          </a:p>
        </p:txBody>
      </p:sp>
    </p:spTree>
    <p:extLst>
      <p:ext uri="{BB962C8B-B14F-4D97-AF65-F5344CB8AC3E}">
        <p14:creationId xmlns:p14="http://schemas.microsoft.com/office/powerpoint/2010/main" val="1365402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2B9827-095E-48AB-9939-295360CA8997}" type="datetimeFigureOut">
              <a:rPr lang="en-US" smtClean="0"/>
              <a:t>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A4471-2AED-47CB-8114-2A3002A43550}" type="slidenum">
              <a:rPr lang="en-US" smtClean="0"/>
              <a:t>‹#›</a:t>
            </a:fld>
            <a:endParaRPr lang="en-US"/>
          </a:p>
        </p:txBody>
      </p:sp>
    </p:spTree>
    <p:extLst>
      <p:ext uri="{BB962C8B-B14F-4D97-AF65-F5344CB8AC3E}">
        <p14:creationId xmlns:p14="http://schemas.microsoft.com/office/powerpoint/2010/main" val="9964248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2B9827-095E-48AB-9939-295360CA8997}" type="datetimeFigureOut">
              <a:rPr lang="en-US" smtClean="0"/>
              <a:t>2/7/19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7A4471-2AED-47CB-8114-2A3002A43550}" type="slidenum">
              <a:rPr lang="en-US" smtClean="0"/>
              <a:t>‹#›</a:t>
            </a:fld>
            <a:endParaRPr lang="en-US"/>
          </a:p>
        </p:txBody>
      </p:sp>
    </p:spTree>
    <p:extLst>
      <p:ext uri="{BB962C8B-B14F-4D97-AF65-F5344CB8AC3E}">
        <p14:creationId xmlns:p14="http://schemas.microsoft.com/office/powerpoint/2010/main" val="3969376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3" name="Subtitle 2"/>
          <p:cNvSpPr>
            <a:spLocks noGrp="1"/>
          </p:cNvSpPr>
          <p:nvPr>
            <p:ph type="subTitle" idx="1"/>
          </p:nvPr>
        </p:nvSpPr>
        <p:spPr>
          <a:xfrm>
            <a:off x="9321092" y="5655341"/>
            <a:ext cx="2628858" cy="1006459"/>
          </a:xfrm>
        </p:spPr>
        <p:txBody>
          <a:bodyPr>
            <a:normAutofit/>
          </a:bodyPr>
          <a:lstStyle/>
          <a:p>
            <a:pPr algn="r"/>
            <a:r>
              <a:rPr lang="en-US" sz="1200" dirty="0" smtClean="0"/>
              <a:t>Kate and Cathy Hauck</a:t>
            </a:r>
          </a:p>
          <a:p>
            <a:pPr algn="r"/>
            <a:r>
              <a:rPr lang="en-US" sz="1200" smtClean="0"/>
              <a:t>Diamondback </a:t>
            </a:r>
            <a:r>
              <a:rPr lang="en-US" sz="1200" dirty="0" smtClean="0"/>
              <a:t>Pony Club</a:t>
            </a:r>
          </a:p>
          <a:p>
            <a:pPr algn="r"/>
            <a:r>
              <a:rPr lang="en-US" sz="1200" dirty="0" smtClean="0"/>
              <a:t>1/19</a:t>
            </a:r>
            <a:endParaRPr lang="en-US" sz="1200" dirty="0"/>
          </a:p>
        </p:txBody>
      </p:sp>
      <p:sp>
        <p:nvSpPr>
          <p:cNvPr id="7" name="AutoShape 8" descr="https://southwest.ponyclub.org/ContentImages/48326/SW%20Region%20Logo-cropped.jpg"/>
          <p:cNvSpPr>
            <a:spLocks noGrp="1" noChangeAspect="1" noChangeArrowheads="1"/>
          </p:cNvSpPr>
          <p:nvPr>
            <p:ph type="ctrTitle"/>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r>
              <a:rPr lang="en-US" sz="7200" dirty="0" smtClean="0">
                <a:latin typeface="Arial Black" panose="020B0A04020102020204" pitchFamily="34" charset="0"/>
              </a:rPr>
              <a:t>Pony Club Rallies</a:t>
            </a:r>
            <a:endParaRPr lang="en-US" sz="7200" dirty="0">
              <a:latin typeface="Arial Black" panose="020B0A04020102020204" pitchFamily="34" charset="0"/>
            </a:endParaRPr>
          </a:p>
        </p:txBody>
      </p:sp>
    </p:spTree>
    <p:extLst>
      <p:ext uri="{BB962C8B-B14F-4D97-AF65-F5344CB8AC3E}">
        <p14:creationId xmlns:p14="http://schemas.microsoft.com/office/powerpoint/2010/main" val="2993838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smtClean="0">
                <a:latin typeface="Arial Black" panose="020B0A04020102020204" pitchFamily="34" charset="0"/>
              </a:rPr>
              <a:t>What happens at a Rally?</a:t>
            </a:r>
            <a:endParaRPr lang="en-US" dirty="0">
              <a:latin typeface="Arial Black" panose="020B0A04020102020204" pitchFamily="34" charset="0"/>
            </a:endParaRPr>
          </a:p>
        </p:txBody>
      </p:sp>
      <p:sp>
        <p:nvSpPr>
          <p:cNvPr id="3" name="Content Placeholder 2"/>
          <p:cNvSpPr>
            <a:spLocks noGrp="1"/>
          </p:cNvSpPr>
          <p:nvPr>
            <p:ph idx="1"/>
          </p:nvPr>
        </p:nvSpPr>
        <p:spPr>
          <a:xfrm>
            <a:off x="838200" y="1364974"/>
            <a:ext cx="10515600" cy="4811989"/>
          </a:xfrm>
        </p:spPr>
        <p:txBody>
          <a:bodyPr>
            <a:normAutofit fontScale="92500" lnSpcReduction="10000"/>
          </a:bodyPr>
          <a:lstStyle/>
          <a:p>
            <a:pPr marL="0" indent="0">
              <a:buNone/>
            </a:pPr>
            <a:endParaRPr lang="en-US" dirty="0">
              <a:latin typeface="Arial" panose="020B0604020202020204" pitchFamily="34" charset="0"/>
              <a:cs typeface="Arial" panose="020B0604020202020204" pitchFamily="34" charset="0"/>
            </a:endParaRPr>
          </a:p>
          <a:p>
            <a:pPr marL="514350" indent="-514350">
              <a:buFont typeface="+mj-lt"/>
              <a:buAutoNum type="arabicPeriod" startAt="9"/>
            </a:pPr>
            <a:r>
              <a:rPr lang="en-US" dirty="0" smtClean="0">
                <a:latin typeface="Arial" panose="020B0604020202020204" pitchFamily="34" charset="0"/>
                <a:cs typeface="Arial" panose="020B0604020202020204" pitchFamily="34" charset="0"/>
              </a:rPr>
              <a:t>There is a daily inspection of the team’s stalls, tack and feed       stalls, checking on care of horses, cleanliness, etc.</a:t>
            </a:r>
          </a:p>
          <a:p>
            <a:pPr marL="514350" indent="-514350">
              <a:buFont typeface="+mj-lt"/>
              <a:buAutoNum type="arabicPeriod" startAt="9"/>
            </a:pPr>
            <a:endParaRPr lang="en-US" dirty="0">
              <a:latin typeface="Arial" panose="020B0604020202020204" pitchFamily="34" charset="0"/>
              <a:cs typeface="Arial" panose="020B0604020202020204" pitchFamily="34" charset="0"/>
            </a:endParaRPr>
          </a:p>
          <a:p>
            <a:pPr marL="514350" indent="-514350">
              <a:buFont typeface="+mj-lt"/>
              <a:buAutoNum type="arabicPeriod" startAt="9"/>
            </a:pPr>
            <a:r>
              <a:rPr lang="en-US" dirty="0" smtClean="0">
                <a:latin typeface="Arial" panose="020B0604020202020204" pitchFamily="34" charset="0"/>
                <a:cs typeface="Arial" panose="020B0604020202020204" pitchFamily="34" charset="0"/>
              </a:rPr>
              <a:t>At the end of rally stalls must be stripped </a:t>
            </a:r>
            <a:r>
              <a:rPr lang="en-US" sz="2400" dirty="0" smtClean="0">
                <a:latin typeface="Arial" panose="020B0604020202020204" pitchFamily="34" charset="0"/>
                <a:cs typeface="Arial" panose="020B0604020202020204" pitchFamily="34" charset="0"/>
              </a:rPr>
              <a:t>(unless directed otherwise by the organizer), </a:t>
            </a:r>
            <a:r>
              <a:rPr lang="en-US" dirty="0" smtClean="0">
                <a:latin typeface="Arial" panose="020B0604020202020204" pitchFamily="34" charset="0"/>
                <a:cs typeface="Arial" panose="020B0604020202020204" pitchFamily="34" charset="0"/>
              </a:rPr>
              <a:t>aisles swept and all gear removed.</a:t>
            </a:r>
          </a:p>
          <a:p>
            <a:pPr marL="514350" indent="-514350">
              <a:buFont typeface="+mj-lt"/>
              <a:buAutoNum type="arabicPeriod" startAt="9"/>
            </a:pPr>
            <a:endParaRPr lang="en-US" sz="2400" dirty="0">
              <a:latin typeface="Arial" panose="020B0604020202020204" pitchFamily="34" charset="0"/>
              <a:cs typeface="Arial" panose="020B0604020202020204" pitchFamily="34" charset="0"/>
            </a:endParaRPr>
          </a:p>
          <a:p>
            <a:pPr marL="514350" indent="-514350">
              <a:buFont typeface="+mj-lt"/>
              <a:buAutoNum type="arabicPeriod" startAt="9"/>
            </a:pPr>
            <a:r>
              <a:rPr lang="en-US" dirty="0" smtClean="0">
                <a:latin typeface="Arial" panose="020B0604020202020204" pitchFamily="34" charset="0"/>
                <a:cs typeface="Arial" panose="020B0604020202020204" pitchFamily="34" charset="0"/>
              </a:rPr>
              <a:t>Most Rallies have an awards ceremony at the end.</a:t>
            </a:r>
          </a:p>
          <a:p>
            <a:pPr marL="514350" indent="-514350">
              <a:buFont typeface="+mj-lt"/>
              <a:buAutoNum type="arabicPeriod" startAt="9"/>
            </a:pPr>
            <a:endParaRPr lang="en-US" dirty="0" smtClean="0">
              <a:latin typeface="Arial" panose="020B0604020202020204" pitchFamily="34" charset="0"/>
              <a:cs typeface="Arial" panose="020B0604020202020204" pitchFamily="34" charset="0"/>
            </a:endParaRPr>
          </a:p>
          <a:p>
            <a:pPr marL="514350" indent="-514350">
              <a:buFont typeface="+mj-lt"/>
              <a:buAutoNum type="arabicPeriod" startAt="9"/>
            </a:pPr>
            <a:r>
              <a:rPr lang="en-US" dirty="0" smtClean="0">
                <a:latin typeface="Arial" panose="020B0604020202020204" pitchFamily="34" charset="0"/>
                <a:cs typeface="Arial" panose="020B0604020202020204" pitchFamily="34" charset="0"/>
              </a:rPr>
              <a:t>All the forms that the Horse Management Judge uses are in the Pony Club Horse Management Handbook.  Look them over before you go to Rally!</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7480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smtClean="0">
                <a:latin typeface="Arial Black" panose="020B0A04020102020204" pitchFamily="34" charset="0"/>
              </a:rPr>
              <a:t>What other people are at Rally?</a:t>
            </a:r>
            <a:endParaRPr lang="en-US" dirty="0">
              <a:latin typeface="Arial Black" panose="020B0A04020102020204" pitchFamily="34" charset="0"/>
            </a:endParaRPr>
          </a:p>
        </p:txBody>
      </p:sp>
      <p:sp>
        <p:nvSpPr>
          <p:cNvPr id="3" name="Content Placeholder 2"/>
          <p:cNvSpPr>
            <a:spLocks noGrp="1"/>
          </p:cNvSpPr>
          <p:nvPr>
            <p:ph idx="1"/>
          </p:nvPr>
        </p:nvSpPr>
        <p:spPr>
          <a:xfrm>
            <a:off x="838200" y="1470991"/>
            <a:ext cx="10515600" cy="4705972"/>
          </a:xfrm>
        </p:spPr>
        <p:txBody>
          <a:bodyPr>
            <a:normAutofit lnSpcReduction="10000"/>
          </a:bodyPr>
          <a:lstStyle/>
          <a:p>
            <a:r>
              <a:rPr lang="en-US" dirty="0" smtClean="0">
                <a:latin typeface="Arial" panose="020B0604020202020204" pitchFamily="34" charset="0"/>
                <a:cs typeface="Arial" panose="020B0604020202020204" pitchFamily="34" charset="0"/>
              </a:rPr>
              <a:t>Each team has a chaperone, usually a parent.</a:t>
            </a:r>
            <a:endParaRPr lang="en-US" sz="24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Usually each team will have a coach (some disciplines require this).</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Although parents aren’t allowed in the barn, the Chief Horse Management Judge and her/his assistants will be, and can help with any problems or issues.</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Another great source of help is other teams, particularly if they have been to Rally before.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1765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smtClean="0">
                <a:latin typeface="Arial Black" panose="020B0A04020102020204" pitchFamily="34" charset="0"/>
              </a:rPr>
              <a:t>What do you have to bring to Rally?</a:t>
            </a:r>
            <a:endParaRPr lang="en-US" dirty="0">
              <a:latin typeface="Arial Black" panose="020B0A04020102020204" pitchFamily="34" charset="0"/>
            </a:endParaRPr>
          </a:p>
        </p:txBody>
      </p:sp>
      <p:sp>
        <p:nvSpPr>
          <p:cNvPr id="3" name="Content Placeholder 2"/>
          <p:cNvSpPr>
            <a:spLocks noGrp="1"/>
          </p:cNvSpPr>
          <p:nvPr>
            <p:ph idx="1"/>
          </p:nvPr>
        </p:nvSpPr>
        <p:spPr>
          <a:xfrm>
            <a:off x="838200" y="1690688"/>
            <a:ext cx="10515600" cy="4486275"/>
          </a:xfrm>
        </p:spPr>
        <p:txBody>
          <a:bodyPr>
            <a:normAutofit fontScale="47500" lnSpcReduction="20000"/>
          </a:bodyPr>
          <a:lstStyle/>
          <a:p>
            <a:r>
              <a:rPr lang="en-US" sz="4400" dirty="0" smtClean="0">
                <a:latin typeface="Arial" panose="020B0604020202020204" pitchFamily="34" charset="0"/>
                <a:cs typeface="Arial" panose="020B0604020202020204" pitchFamily="34" charset="0"/>
              </a:rPr>
              <a:t>There is a list of </a:t>
            </a:r>
            <a:r>
              <a:rPr lang="en-US" sz="4400" u="sng" dirty="0" smtClean="0">
                <a:latin typeface="Arial" panose="020B0604020202020204" pitchFamily="34" charset="0"/>
                <a:cs typeface="Arial" panose="020B0604020202020204" pitchFamily="34" charset="0"/>
              </a:rPr>
              <a:t>required equipment </a:t>
            </a:r>
            <a:r>
              <a:rPr lang="en-US" sz="4400" dirty="0" smtClean="0">
                <a:latin typeface="Arial" panose="020B0604020202020204" pitchFamily="34" charset="0"/>
                <a:cs typeface="Arial" panose="020B0604020202020204" pitchFamily="34" charset="0"/>
              </a:rPr>
              <a:t>in the Horse Management Rulebook (p. 60) that each team must have with them at Rally.  This includes </a:t>
            </a:r>
            <a:r>
              <a:rPr lang="en-US" sz="4400" dirty="0" err="1" smtClean="0">
                <a:latin typeface="Arial" panose="020B0604020202020204" pitchFamily="34" charset="0"/>
                <a:cs typeface="Arial" panose="020B0604020202020204" pitchFamily="34" charset="0"/>
              </a:rPr>
              <a:t>everyting</a:t>
            </a:r>
            <a:r>
              <a:rPr lang="en-US" sz="4400" dirty="0" smtClean="0">
                <a:latin typeface="Arial" panose="020B0604020202020204" pitchFamily="34" charset="0"/>
                <a:cs typeface="Arial" panose="020B0604020202020204" pitchFamily="34" charset="0"/>
              </a:rPr>
              <a:t> from Grooming Kits to Extra Equipment.  Teams need to work together before the Rally to gather up all the equipment.  Often clubs will have some of the larger equipment, such as saddle and bridle racks, that the team can borrow.</a:t>
            </a:r>
          </a:p>
          <a:p>
            <a:endParaRPr lang="en-US" sz="4400" dirty="0">
              <a:latin typeface="Arial" panose="020B0604020202020204" pitchFamily="34" charset="0"/>
              <a:cs typeface="Arial" panose="020B0604020202020204" pitchFamily="34" charset="0"/>
            </a:endParaRPr>
          </a:p>
          <a:p>
            <a:r>
              <a:rPr lang="en-US" sz="4400" dirty="0" smtClean="0">
                <a:latin typeface="Arial" panose="020B0604020202020204" pitchFamily="34" charset="0"/>
                <a:cs typeface="Arial" panose="020B0604020202020204" pitchFamily="34" charset="0"/>
              </a:rPr>
              <a:t>Stall Cards and Feed Charts</a:t>
            </a:r>
          </a:p>
          <a:p>
            <a:endParaRPr lang="en-US" sz="4400" dirty="0">
              <a:latin typeface="Arial" panose="020B0604020202020204" pitchFamily="34" charset="0"/>
              <a:cs typeface="Arial" panose="020B0604020202020204" pitchFamily="34" charset="0"/>
            </a:endParaRPr>
          </a:p>
          <a:p>
            <a:r>
              <a:rPr lang="en-US" sz="4400" dirty="0" smtClean="0">
                <a:latin typeface="Arial" panose="020B0604020202020204" pitchFamily="34" charset="0"/>
                <a:cs typeface="Arial" panose="020B0604020202020204" pitchFamily="34" charset="0"/>
              </a:rPr>
              <a:t>Also in the Rulebook are explanations and pictures of what everything is.</a:t>
            </a:r>
            <a:endParaRPr lang="en-US" sz="4400" dirty="0">
              <a:latin typeface="Arial" panose="020B0604020202020204" pitchFamily="34" charset="0"/>
              <a:cs typeface="Arial" panose="020B0604020202020204" pitchFamily="34" charset="0"/>
            </a:endParaRPr>
          </a:p>
          <a:p>
            <a:endParaRPr lang="en-US" sz="4400" dirty="0">
              <a:latin typeface="Arial" panose="020B0604020202020204" pitchFamily="34" charset="0"/>
              <a:cs typeface="Arial" panose="020B0604020202020204" pitchFamily="34" charset="0"/>
            </a:endParaRPr>
          </a:p>
          <a:p>
            <a:r>
              <a:rPr lang="en-US" sz="4400" dirty="0" smtClean="0">
                <a:latin typeface="Arial" panose="020B0604020202020204" pitchFamily="34" charset="0"/>
                <a:cs typeface="Arial" panose="020B0604020202020204" pitchFamily="34" charset="0"/>
              </a:rPr>
              <a:t>There is a Required Equipment inspection right after move-in, at every Rally.</a:t>
            </a:r>
          </a:p>
          <a:p>
            <a:endParaRPr lang="en-US" sz="4400" dirty="0" smtClean="0">
              <a:latin typeface="Arial" panose="020B0604020202020204" pitchFamily="34" charset="0"/>
              <a:cs typeface="Arial" panose="020B0604020202020204" pitchFamily="34" charset="0"/>
            </a:endParaRPr>
          </a:p>
          <a:p>
            <a:r>
              <a:rPr lang="en-US" sz="4400" dirty="0" smtClean="0">
                <a:latin typeface="Arial" panose="020B0604020202020204" pitchFamily="34" charset="0"/>
                <a:cs typeface="Arial" panose="020B0604020202020204" pitchFamily="34" charset="0"/>
              </a:rPr>
              <a:t>Everything must be labeled!  </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7250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a:xfrm>
            <a:off x="838200" y="365126"/>
            <a:ext cx="10515600" cy="1119118"/>
          </a:xfrm>
        </p:spPr>
        <p:txBody>
          <a:bodyPr/>
          <a:lstStyle/>
          <a:p>
            <a:r>
              <a:rPr lang="en-US" dirty="0" smtClean="0">
                <a:latin typeface="Arial Black" panose="020B0A04020102020204" pitchFamily="34" charset="0"/>
              </a:rPr>
              <a:t>Stall Cards</a:t>
            </a:r>
            <a:endParaRPr lang="en-US" dirty="0">
              <a:latin typeface="Arial Black" panose="020B0A04020102020204" pitchFamily="34" charset="0"/>
            </a:endParaRPr>
          </a:p>
        </p:txBody>
      </p:sp>
      <p:sp>
        <p:nvSpPr>
          <p:cNvPr id="3" name="Content Placeholder 2"/>
          <p:cNvSpPr>
            <a:spLocks noGrp="1"/>
          </p:cNvSpPr>
          <p:nvPr>
            <p:ph idx="1"/>
          </p:nvPr>
        </p:nvSpPr>
        <p:spPr>
          <a:xfrm>
            <a:off x="838200" y="1484245"/>
            <a:ext cx="10515600" cy="5373756"/>
          </a:xfrm>
        </p:spPr>
        <p:txBody>
          <a:bodyPr>
            <a:noAutofit/>
          </a:bodyPr>
          <a:lstStyle/>
          <a:p>
            <a:r>
              <a:rPr lang="en-US" dirty="0" smtClean="0"/>
              <a:t>Whenever a mount is on USPC competition grounds, a stall card with all of the specified required information must be posted on the stall or near the tie area.</a:t>
            </a:r>
          </a:p>
          <a:p>
            <a:r>
              <a:rPr lang="en-US" dirty="0" smtClean="0">
                <a:latin typeface="Arial" panose="020B0604020202020204" pitchFamily="34" charset="0"/>
                <a:cs typeface="Arial" panose="020B0604020202020204" pitchFamily="34" charset="0"/>
              </a:rPr>
              <a:t>You don’t need to use the “official” stall card, but it must have all the information –</a:t>
            </a:r>
          </a:p>
          <a:p>
            <a:pPr lvl="1"/>
            <a:r>
              <a:rPr lang="en-US" dirty="0" smtClean="0">
                <a:latin typeface="Arial" panose="020B0604020202020204" pitchFamily="34" charset="0"/>
                <a:cs typeface="Arial" panose="020B0604020202020204" pitchFamily="34" charset="0"/>
              </a:rPr>
              <a:t>Rider info, including competitor number</a:t>
            </a:r>
          </a:p>
          <a:p>
            <a:pPr lvl="1"/>
            <a:r>
              <a:rPr lang="en-US" dirty="0" smtClean="0">
                <a:latin typeface="Arial" panose="020B0604020202020204" pitchFamily="34" charset="0"/>
                <a:cs typeface="Arial" panose="020B0604020202020204" pitchFamily="34" charset="0"/>
              </a:rPr>
              <a:t>Chaperone or Adult contact info</a:t>
            </a:r>
          </a:p>
          <a:p>
            <a:pPr lvl="1"/>
            <a:r>
              <a:rPr lang="en-US" dirty="0" smtClean="0">
                <a:latin typeface="Arial" panose="020B0604020202020204" pitchFamily="34" charset="0"/>
                <a:cs typeface="Arial" panose="020B0604020202020204" pitchFamily="34" charset="0"/>
              </a:rPr>
              <a:t>Vet name and phone</a:t>
            </a:r>
          </a:p>
          <a:p>
            <a:pPr lvl="1"/>
            <a:r>
              <a:rPr lang="en-US" dirty="0" smtClean="0">
                <a:latin typeface="Arial" panose="020B0604020202020204" pitchFamily="34" charset="0"/>
                <a:cs typeface="Arial" panose="020B0604020202020204" pitchFamily="34" charset="0"/>
              </a:rPr>
              <a:t>Farrier name and phone</a:t>
            </a:r>
          </a:p>
          <a:p>
            <a:pPr lvl="1"/>
            <a:r>
              <a:rPr lang="en-US" dirty="0" smtClean="0">
                <a:latin typeface="Arial" panose="020B0604020202020204" pitchFamily="34" charset="0"/>
                <a:cs typeface="Arial" panose="020B0604020202020204" pitchFamily="34" charset="0"/>
              </a:rPr>
              <a:t>Horse info – age, sex, height, TPR, medications, allergies, vices, description.</a:t>
            </a:r>
            <a:endParaRPr lang="en-US" dirty="0">
              <a:latin typeface="Arial" panose="020B0604020202020204" pitchFamily="34" charset="0"/>
              <a:cs typeface="Arial" panose="020B0604020202020204" pitchFamily="34" charset="0"/>
            </a:endParaRPr>
          </a:p>
        </p:txBody>
      </p:sp>
      <p:sp>
        <p:nvSpPr>
          <p:cNvPr id="4" name="Rectangle 3"/>
          <p:cNvSpPr/>
          <p:nvPr/>
        </p:nvSpPr>
        <p:spPr>
          <a:xfrm>
            <a:off x="3048000" y="2967335"/>
            <a:ext cx="6096000" cy="923330"/>
          </a:xfrm>
          <a:prstGeom prst="rect">
            <a:avLst/>
          </a:prstGeom>
        </p:spPr>
        <p:txBody>
          <a:bodyPr>
            <a:spAutoFit/>
          </a:bodyPr>
          <a:lstStyle/>
          <a:p>
            <a:r>
              <a:rPr lang="en-US" dirty="0"/>
              <a:t>Whenever a mount is on USPC competition grounds, a stall card with all of the specified required information must be posted on the stall or near the tie area.</a:t>
            </a:r>
          </a:p>
        </p:txBody>
      </p:sp>
    </p:spTree>
    <p:extLst>
      <p:ext uri="{BB962C8B-B14F-4D97-AF65-F5344CB8AC3E}">
        <p14:creationId xmlns:p14="http://schemas.microsoft.com/office/powerpoint/2010/main" val="220985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803821" y="0"/>
            <a:ext cx="8584357" cy="6858000"/>
          </a:xfrm>
          <a:prstGeom prst="rect">
            <a:avLst/>
          </a:prstGeom>
        </p:spPr>
      </p:pic>
    </p:spTree>
    <p:extLst>
      <p:ext uri="{BB962C8B-B14F-4D97-AF65-F5344CB8AC3E}">
        <p14:creationId xmlns:p14="http://schemas.microsoft.com/office/powerpoint/2010/main" val="253138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71712" y="180975"/>
            <a:ext cx="7648575" cy="6496050"/>
          </a:xfrm>
          <a:prstGeom prst="rect">
            <a:avLst/>
          </a:prstGeom>
        </p:spPr>
      </p:pic>
    </p:spTree>
    <p:extLst>
      <p:ext uri="{BB962C8B-B14F-4D97-AF65-F5344CB8AC3E}">
        <p14:creationId xmlns:p14="http://schemas.microsoft.com/office/powerpoint/2010/main" val="1516368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smtClean="0">
                <a:latin typeface="Arial Black" panose="020B0A04020102020204" pitchFamily="34" charset="0"/>
              </a:rPr>
              <a:t>Grooming Kits – 1 per mount</a:t>
            </a:r>
            <a:endParaRPr lang="en-US" dirty="0">
              <a:latin typeface="Arial Black" panose="020B0A04020102020204" pitchFamily="34" charset="0"/>
            </a:endParaRPr>
          </a:p>
        </p:txBody>
      </p:sp>
      <p:sp>
        <p:nvSpPr>
          <p:cNvPr id="3" name="Content Placeholder 2"/>
          <p:cNvSpPr>
            <a:spLocks noGrp="1"/>
          </p:cNvSpPr>
          <p:nvPr>
            <p:ph idx="1"/>
          </p:nvPr>
        </p:nvSpPr>
        <p:spPr>
          <a:xfrm>
            <a:off x="838200" y="1510748"/>
            <a:ext cx="10515600" cy="4666215"/>
          </a:xfrm>
        </p:spPr>
        <p:txBody>
          <a:bodyPr>
            <a:noAutofit/>
          </a:bodyPr>
          <a:lstStyle/>
          <a:p>
            <a:r>
              <a:rPr lang="en-US" sz="2700" dirty="0" smtClean="0">
                <a:latin typeface="Arial" panose="020B0604020202020204" pitchFamily="34" charset="0"/>
                <a:cs typeface="Arial" panose="020B0604020202020204" pitchFamily="34" charset="0"/>
              </a:rPr>
              <a:t>Hoof Pick</a:t>
            </a:r>
          </a:p>
          <a:p>
            <a:r>
              <a:rPr lang="en-US" sz="2700" dirty="0" smtClean="0">
                <a:latin typeface="Arial" panose="020B0604020202020204" pitchFamily="34" charset="0"/>
                <a:cs typeface="Arial" panose="020B0604020202020204" pitchFamily="34" charset="0"/>
              </a:rPr>
              <a:t>Curry Comb</a:t>
            </a:r>
          </a:p>
          <a:p>
            <a:r>
              <a:rPr lang="en-US" sz="2700" dirty="0" smtClean="0">
                <a:latin typeface="Arial" panose="020B0604020202020204" pitchFamily="34" charset="0"/>
                <a:cs typeface="Arial" panose="020B0604020202020204" pitchFamily="34" charset="0"/>
              </a:rPr>
              <a:t>Dandy Brush (hard</a:t>
            </a:r>
          </a:p>
          <a:p>
            <a:r>
              <a:rPr lang="en-US" sz="2700" dirty="0" smtClean="0">
                <a:latin typeface="Arial" panose="020B0604020202020204" pitchFamily="34" charset="0"/>
                <a:cs typeface="Arial" panose="020B0604020202020204" pitchFamily="34" charset="0"/>
              </a:rPr>
              <a:t>bristles)</a:t>
            </a:r>
          </a:p>
          <a:p>
            <a:r>
              <a:rPr lang="en-US" sz="2700" dirty="0" smtClean="0">
                <a:latin typeface="Arial" panose="020B0604020202020204" pitchFamily="34" charset="0"/>
                <a:cs typeface="Arial" panose="020B0604020202020204" pitchFamily="34" charset="0"/>
              </a:rPr>
              <a:t>Body Brush (soft bristles)</a:t>
            </a:r>
          </a:p>
          <a:p>
            <a:r>
              <a:rPr lang="en-US" sz="2700" dirty="0" smtClean="0">
                <a:latin typeface="Arial" panose="020B0604020202020204" pitchFamily="34" charset="0"/>
                <a:cs typeface="Arial" panose="020B0604020202020204" pitchFamily="34" charset="0"/>
              </a:rPr>
              <a:t>Rub Rag</a:t>
            </a:r>
          </a:p>
          <a:p>
            <a:r>
              <a:rPr lang="en-US" sz="2700" dirty="0" smtClean="0">
                <a:latin typeface="Arial" panose="020B0604020202020204" pitchFamily="34" charset="0"/>
                <a:cs typeface="Arial" panose="020B0604020202020204" pitchFamily="34" charset="0"/>
              </a:rPr>
              <a:t>Wet Wipes or 2 Sponges </a:t>
            </a:r>
            <a:r>
              <a:rPr lang="en-US" sz="2700" dirty="0" err="1" smtClean="0">
                <a:latin typeface="Arial" panose="020B0604020202020204" pitchFamily="34" charset="0"/>
                <a:cs typeface="Arial" panose="020B0604020202020204" pitchFamily="34" charset="0"/>
              </a:rPr>
              <a:t>marked‘Dock’&amp;‘Face</a:t>
            </a:r>
            <a:r>
              <a:rPr lang="en-US" sz="2700" dirty="0" smtClean="0">
                <a:latin typeface="Arial" panose="020B0604020202020204" pitchFamily="34" charset="0"/>
                <a:cs typeface="Arial" panose="020B0604020202020204" pitchFamily="34" charset="0"/>
              </a:rPr>
              <a:t>’</a:t>
            </a:r>
          </a:p>
          <a:p>
            <a:r>
              <a:rPr lang="en-US" sz="2700" dirty="0" smtClean="0">
                <a:latin typeface="Arial" panose="020B0604020202020204" pitchFamily="34" charset="0"/>
                <a:cs typeface="Arial" panose="020B0604020202020204" pitchFamily="34" charset="0"/>
              </a:rPr>
              <a:t>Body Sponge</a:t>
            </a:r>
          </a:p>
          <a:p>
            <a:r>
              <a:rPr lang="en-US" sz="2700" dirty="0" smtClean="0">
                <a:latin typeface="Arial" panose="020B0604020202020204" pitchFamily="34" charset="0"/>
                <a:cs typeface="Arial" panose="020B0604020202020204" pitchFamily="34" charset="0"/>
              </a:rPr>
              <a:t>Scraper</a:t>
            </a:r>
          </a:p>
          <a:p>
            <a:r>
              <a:rPr lang="en-US" sz="2700" dirty="0" smtClean="0">
                <a:latin typeface="Arial" panose="020B0604020202020204" pitchFamily="34" charset="0"/>
                <a:cs typeface="Arial" panose="020B0604020202020204" pitchFamily="34" charset="0"/>
              </a:rPr>
              <a:t>Wash Bucket – (labeled ‘Wash Only’)</a:t>
            </a:r>
            <a:endParaRPr lang="en-US" sz="2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8600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smtClean="0">
                <a:latin typeface="Arial Black" panose="020B0A04020102020204" pitchFamily="34" charset="0"/>
              </a:rPr>
              <a:t>Individual Equipment</a:t>
            </a:r>
            <a:endParaRPr lang="en-US" dirty="0">
              <a:latin typeface="Arial Black" panose="020B0A04020102020204" pitchFamily="34" charset="0"/>
            </a:endParaRPr>
          </a:p>
        </p:txBody>
      </p:sp>
      <p:sp>
        <p:nvSpPr>
          <p:cNvPr id="3" name="Content Placeholder 2"/>
          <p:cNvSpPr>
            <a:spLocks noGrp="1"/>
          </p:cNvSpPr>
          <p:nvPr>
            <p:ph idx="1"/>
          </p:nvPr>
        </p:nvSpPr>
        <p:spPr>
          <a:xfrm>
            <a:off x="838200" y="2191785"/>
            <a:ext cx="10515600" cy="4666215"/>
          </a:xfrm>
        </p:spPr>
        <p:txBody>
          <a:bodyPr>
            <a:noAutofit/>
          </a:bodyPr>
          <a:lstStyle/>
          <a:p>
            <a:r>
              <a:rPr lang="en-US" dirty="0" smtClean="0"/>
              <a:t>Saddle Rack (one per saddle)</a:t>
            </a:r>
          </a:p>
          <a:p>
            <a:r>
              <a:rPr lang="en-US" dirty="0" smtClean="0"/>
              <a:t>Bridle Racks (one per bridle) </a:t>
            </a:r>
          </a:p>
          <a:p>
            <a:r>
              <a:rPr lang="en-US" dirty="0" smtClean="0"/>
              <a:t>Boot Trees for tall leather boots (must have both leg &amp; toe)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71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smtClean="0">
                <a:latin typeface="Arial Black" panose="020B0A04020102020204" pitchFamily="34" charset="0"/>
              </a:rPr>
              <a:t>Feeding Equipment – For Overnight Rallies only</a:t>
            </a:r>
            <a:endParaRPr lang="en-US" dirty="0">
              <a:latin typeface="Arial Black" panose="020B0A04020102020204" pitchFamily="34" charset="0"/>
            </a:endParaRPr>
          </a:p>
        </p:txBody>
      </p:sp>
      <p:sp>
        <p:nvSpPr>
          <p:cNvPr id="3" name="Content Placeholder 2"/>
          <p:cNvSpPr>
            <a:spLocks noGrp="1"/>
          </p:cNvSpPr>
          <p:nvPr>
            <p:ph idx="1"/>
          </p:nvPr>
        </p:nvSpPr>
        <p:spPr>
          <a:xfrm>
            <a:off x="838200" y="2191785"/>
            <a:ext cx="10515600" cy="4666215"/>
          </a:xfrm>
        </p:spPr>
        <p:txBody>
          <a:bodyPr>
            <a:noAutofit/>
          </a:bodyPr>
          <a:lstStyle/>
          <a:p>
            <a:r>
              <a:rPr lang="en-US" dirty="0" smtClean="0"/>
              <a:t>Feed Measure (prepackaged meals or scale or scoop/can)</a:t>
            </a:r>
          </a:p>
          <a:p>
            <a:r>
              <a:rPr lang="en-US" dirty="0" smtClean="0"/>
              <a:t>Appropriate Feed Storage </a:t>
            </a:r>
          </a:p>
          <a:p>
            <a:r>
              <a:rPr lang="en-US" dirty="0" smtClean="0"/>
              <a:t>Heavy-Duty Feed Tub </a:t>
            </a:r>
          </a:p>
          <a:p>
            <a:r>
              <a:rPr lang="en-US" dirty="0" smtClean="0"/>
              <a:t>Top Off Bucket (filled &amp; left outside stall at night; store in tack or feed room during day; labeled) </a:t>
            </a:r>
          </a:p>
          <a:p>
            <a:r>
              <a:rPr lang="en-US" dirty="0" smtClean="0"/>
              <a:t>Salt Block (note on feed chart if loose salt is used)</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670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smtClean="0">
                <a:latin typeface="Arial Black" panose="020B0A04020102020204" pitchFamily="34" charset="0"/>
              </a:rPr>
              <a:t>Human First Aid Kit – 1 per Team</a:t>
            </a:r>
            <a:endParaRPr lang="en-US" dirty="0">
              <a:latin typeface="Arial Black" panose="020B0A04020102020204" pitchFamily="34" charset="0"/>
            </a:endParaRPr>
          </a:p>
        </p:txBody>
      </p:sp>
      <p:sp>
        <p:nvSpPr>
          <p:cNvPr id="3" name="Content Placeholder 2"/>
          <p:cNvSpPr>
            <a:spLocks noGrp="1"/>
          </p:cNvSpPr>
          <p:nvPr>
            <p:ph idx="1"/>
          </p:nvPr>
        </p:nvSpPr>
        <p:spPr>
          <a:xfrm>
            <a:off x="838200" y="2191785"/>
            <a:ext cx="10515600" cy="4666215"/>
          </a:xfrm>
        </p:spPr>
        <p:txBody>
          <a:bodyPr>
            <a:noAutofit/>
          </a:bodyPr>
          <a:lstStyle/>
          <a:p>
            <a:r>
              <a:rPr lang="en-US" dirty="0"/>
              <a:t>E</a:t>
            </a:r>
            <a:r>
              <a:rPr lang="en-US" dirty="0" smtClean="0"/>
              <a:t>xtra Medical Armband with blank USPC or USEA Medical Card </a:t>
            </a:r>
          </a:p>
          <a:p>
            <a:r>
              <a:rPr lang="en-US" dirty="0" smtClean="0"/>
              <a:t>Adhesive Bandages (</a:t>
            </a:r>
            <a:r>
              <a:rPr lang="en-US" dirty="0" err="1" smtClean="0"/>
              <a:t>bandaids</a:t>
            </a:r>
            <a:r>
              <a:rPr lang="en-US" dirty="0" smtClean="0"/>
              <a:t>) assortment of sizes small to large (at least 1 dozen)</a:t>
            </a:r>
          </a:p>
          <a:p>
            <a:r>
              <a:rPr lang="en-US" dirty="0" smtClean="0"/>
              <a:t>Triple Antibiotic Cream*</a:t>
            </a:r>
          </a:p>
          <a:p>
            <a:r>
              <a:rPr lang="en-US" dirty="0" smtClean="0"/>
              <a:t>3 pair Synthetic Protective Gloves </a:t>
            </a:r>
          </a:p>
          <a:p>
            <a:r>
              <a:rPr lang="en-US" dirty="0" smtClean="0"/>
              <a:t>Sunscreen—at least 1/2 bottle</a:t>
            </a:r>
          </a:p>
          <a:p>
            <a:r>
              <a:rPr lang="en-US" dirty="0" smtClean="0"/>
              <a:t> Bug Spray (human)—at least 1/2 bottle</a:t>
            </a:r>
          </a:p>
          <a:p>
            <a:endParaRPr lang="en-US" dirty="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 </a:t>
            </a:r>
            <a:r>
              <a:rPr lang="en-US" sz="2400" i="1" dirty="0" smtClean="0">
                <a:latin typeface="Arial" panose="020B0604020202020204" pitchFamily="34" charset="0"/>
                <a:cs typeface="Arial" panose="020B0604020202020204" pitchFamily="34" charset="0"/>
              </a:rPr>
              <a:t>Must have current expiration date</a:t>
            </a:r>
            <a:endParaRPr lang="en-US" sz="2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3246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smtClean="0">
                <a:latin typeface="Arial Black" panose="020B0A04020102020204" pitchFamily="34" charset="0"/>
              </a:rPr>
              <a:t>What is a Rally?</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Arial" panose="020B0604020202020204" pitchFamily="34" charset="0"/>
                <a:cs typeface="Arial" panose="020B0604020202020204" pitchFamily="34" charset="0"/>
              </a:rPr>
              <a:t>A rally is a team competition in a particular discipline </a:t>
            </a:r>
            <a:r>
              <a:rPr lang="en-US" sz="2400" dirty="0" smtClean="0">
                <a:latin typeface="Arial" panose="020B0604020202020204" pitchFamily="34" charset="0"/>
                <a:cs typeface="Arial" panose="020B0604020202020204" pitchFamily="34" charset="0"/>
              </a:rPr>
              <a:t>(Show Jumping, Dressage, Quiz, </a:t>
            </a:r>
            <a:r>
              <a:rPr lang="en-US" sz="2400" dirty="0" err="1" smtClean="0">
                <a:latin typeface="Arial" panose="020B0604020202020204" pitchFamily="34" charset="0"/>
                <a:cs typeface="Arial" panose="020B0604020202020204" pitchFamily="34" charset="0"/>
              </a:rPr>
              <a:t>etc</a:t>
            </a:r>
            <a:r>
              <a:rPr lang="en-US" sz="2400" dirty="0" smtClean="0">
                <a:latin typeface="Arial" panose="020B0604020202020204" pitchFamily="34" charset="0"/>
                <a:cs typeface="Arial" panose="020B0604020202020204" pitchFamily="34" charset="0"/>
              </a:rPr>
              <a:t>) .</a:t>
            </a:r>
          </a:p>
          <a:p>
            <a:endParaRPr lang="en-US" sz="2400"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Rallies are </a:t>
            </a:r>
            <a:r>
              <a:rPr lang="en-US" u="sng" dirty="0" smtClean="0">
                <a:latin typeface="Arial" panose="020B0604020202020204" pitchFamily="34" charset="0"/>
                <a:cs typeface="Arial" panose="020B0604020202020204" pitchFamily="34" charset="0"/>
              </a:rPr>
              <a:t>Regional</a:t>
            </a:r>
            <a:r>
              <a:rPr lang="en-US" dirty="0" smtClean="0">
                <a:latin typeface="Arial" panose="020B0604020202020204" pitchFamily="34" charset="0"/>
                <a:cs typeface="Arial" panose="020B0604020202020204" pitchFamily="34" charset="0"/>
              </a:rPr>
              <a:t> events.</a:t>
            </a:r>
          </a:p>
          <a:p>
            <a:endParaRPr lang="en-US" sz="24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Scores are based not only on riding but Horse Management points are awarded as well.</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 Standard (Qualifying) Rally must have a Chief Horse Management Judge.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2479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smtClean="0">
                <a:latin typeface="Arial Black" panose="020B0A04020102020204" pitchFamily="34" charset="0"/>
              </a:rPr>
              <a:t>Tack Room Equipment – one per Team</a:t>
            </a:r>
            <a:endParaRPr lang="en-US" dirty="0">
              <a:latin typeface="Arial Black" panose="020B0A04020102020204" pitchFamily="34" charset="0"/>
            </a:endParaRPr>
          </a:p>
        </p:txBody>
      </p:sp>
      <p:sp>
        <p:nvSpPr>
          <p:cNvPr id="3" name="Content Placeholder 2"/>
          <p:cNvSpPr>
            <a:spLocks noGrp="1"/>
          </p:cNvSpPr>
          <p:nvPr>
            <p:ph idx="1"/>
          </p:nvPr>
        </p:nvSpPr>
        <p:spPr>
          <a:xfrm>
            <a:off x="838200" y="1706563"/>
            <a:ext cx="10515600" cy="5151437"/>
          </a:xfrm>
        </p:spPr>
        <p:txBody>
          <a:bodyPr>
            <a:noAutofit/>
          </a:bodyPr>
          <a:lstStyle/>
          <a:p>
            <a:r>
              <a:rPr lang="en-US" dirty="0" smtClean="0"/>
              <a:t>Team/Individual Identification (posted at entrance) </a:t>
            </a:r>
          </a:p>
          <a:p>
            <a:r>
              <a:rPr lang="en-US" dirty="0" smtClean="0"/>
              <a:t>Flashlight (hung by entrance) </a:t>
            </a:r>
          </a:p>
          <a:p>
            <a:r>
              <a:rPr lang="en-US" dirty="0" smtClean="0"/>
              <a:t>Charged Fire Extinguisher Type A or ABC (hung by entrance) </a:t>
            </a:r>
          </a:p>
          <a:p>
            <a:r>
              <a:rPr lang="en-US" dirty="0" smtClean="0"/>
              <a:t>Notice Board (dry erase, chalk or cork) </a:t>
            </a:r>
          </a:p>
          <a:p>
            <a:r>
              <a:rPr lang="en-US" dirty="0" smtClean="0"/>
              <a:t>Trash Container </a:t>
            </a:r>
          </a:p>
          <a:p>
            <a:r>
              <a:rPr lang="en-US" dirty="0" smtClean="0"/>
              <a:t>USPC HM Handbook &amp; Rules for Rallies – Part 1, all Appendices &amp; Newsletter (current &amp; complete) </a:t>
            </a:r>
          </a:p>
          <a:p>
            <a:r>
              <a:rPr lang="en-US" dirty="0" smtClean="0"/>
              <a:t>Discipline rulebook, all Appendices &amp; Newsletter (current &amp; complete) </a:t>
            </a:r>
          </a:p>
          <a:p>
            <a:r>
              <a:rPr lang="en-US" dirty="0" smtClean="0"/>
              <a:t>Boot Hooks and Boot Jack (if tall </a:t>
            </a:r>
            <a:r>
              <a:rPr lang="en-US" dirty="0" err="1" smtClean="0"/>
              <a:t>nonzippered</a:t>
            </a:r>
            <a:r>
              <a:rPr lang="en-US" dirty="0" smtClean="0"/>
              <a:t> boots are used, must have both)</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7327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smtClean="0">
                <a:latin typeface="Arial Black" panose="020B0A04020102020204" pitchFamily="34" charset="0"/>
              </a:rPr>
              <a:t>Tack Cleaning Kit – one per Team</a:t>
            </a:r>
            <a:endParaRPr lang="en-US" dirty="0">
              <a:latin typeface="Arial Black" panose="020B0A04020102020204" pitchFamily="34" charset="0"/>
            </a:endParaRPr>
          </a:p>
        </p:txBody>
      </p:sp>
      <p:sp>
        <p:nvSpPr>
          <p:cNvPr id="3" name="Content Placeholder 2"/>
          <p:cNvSpPr>
            <a:spLocks noGrp="1"/>
          </p:cNvSpPr>
          <p:nvPr>
            <p:ph idx="1"/>
          </p:nvPr>
        </p:nvSpPr>
        <p:spPr>
          <a:xfrm>
            <a:off x="838200" y="1706563"/>
            <a:ext cx="10515600" cy="5151437"/>
          </a:xfrm>
        </p:spPr>
        <p:txBody>
          <a:bodyPr>
            <a:noAutofit/>
          </a:bodyPr>
          <a:lstStyle/>
          <a:p>
            <a:r>
              <a:rPr lang="en-US" dirty="0" smtClean="0"/>
              <a:t>Cleaner appropriate for tack </a:t>
            </a:r>
          </a:p>
          <a:p>
            <a:r>
              <a:rPr lang="en-US" dirty="0" smtClean="0"/>
              <a:t>Tack Oil or Conditioner (optional) </a:t>
            </a:r>
          </a:p>
          <a:p>
            <a:r>
              <a:rPr lang="en-US" dirty="0" smtClean="0"/>
              <a:t>Metal Polish </a:t>
            </a:r>
          </a:p>
          <a:p>
            <a:r>
              <a:rPr lang="en-US" dirty="0" smtClean="0"/>
              <a:t>Tack Sponge </a:t>
            </a:r>
          </a:p>
          <a:p>
            <a:r>
              <a:rPr lang="en-US" dirty="0" smtClean="0"/>
              <a:t>Cleaning Cloths</a:t>
            </a:r>
          </a:p>
          <a:p>
            <a:r>
              <a:rPr lang="en-US" dirty="0" smtClean="0"/>
              <a:t> Pail </a:t>
            </a:r>
          </a:p>
          <a:p>
            <a:r>
              <a:rPr lang="en-US" dirty="0" smtClean="0"/>
              <a:t>Cleaning Hook </a:t>
            </a:r>
          </a:p>
          <a:p>
            <a:r>
              <a:rPr lang="en-US" dirty="0" smtClean="0"/>
              <a:t>Drying Basket for Sponges </a:t>
            </a:r>
          </a:p>
          <a:p>
            <a:r>
              <a:rPr lang="en-US" dirty="0" smtClean="0"/>
              <a:t>Boot Polishing Kit (for leather boots) </a:t>
            </a:r>
          </a:p>
          <a:p>
            <a:r>
              <a:rPr lang="en-US" dirty="0" smtClean="0"/>
              <a:t>Soap for washing hands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9141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smtClean="0">
                <a:latin typeface="Arial Black" panose="020B0A04020102020204" pitchFamily="34" charset="0"/>
              </a:rPr>
              <a:t>Utility Kit – one per Team</a:t>
            </a:r>
            <a:endParaRPr lang="en-US" dirty="0">
              <a:latin typeface="Arial Black" panose="020B0A04020102020204" pitchFamily="34" charset="0"/>
            </a:endParaRPr>
          </a:p>
        </p:txBody>
      </p:sp>
      <p:sp>
        <p:nvSpPr>
          <p:cNvPr id="3" name="Content Placeholder 2"/>
          <p:cNvSpPr>
            <a:spLocks noGrp="1"/>
          </p:cNvSpPr>
          <p:nvPr>
            <p:ph idx="1"/>
          </p:nvPr>
        </p:nvSpPr>
        <p:spPr>
          <a:xfrm>
            <a:off x="838200" y="1706563"/>
            <a:ext cx="10515600" cy="5151437"/>
          </a:xfrm>
        </p:spPr>
        <p:txBody>
          <a:bodyPr>
            <a:noAutofit/>
          </a:bodyPr>
          <a:lstStyle/>
          <a:p>
            <a:r>
              <a:rPr lang="en-US" dirty="0" smtClean="0"/>
              <a:t>Hammer </a:t>
            </a:r>
          </a:p>
          <a:p>
            <a:r>
              <a:rPr lang="en-US" dirty="0" smtClean="0"/>
              <a:t>Nails</a:t>
            </a:r>
          </a:p>
          <a:p>
            <a:r>
              <a:rPr lang="en-US" dirty="0" smtClean="0"/>
              <a:t>Screwdriver .</a:t>
            </a:r>
          </a:p>
          <a:p>
            <a:r>
              <a:rPr lang="en-US" dirty="0" smtClean="0"/>
              <a:t>Pliers </a:t>
            </a:r>
          </a:p>
          <a:p>
            <a:r>
              <a:rPr lang="en-US" dirty="0" smtClean="0"/>
              <a:t>Scissors</a:t>
            </a:r>
          </a:p>
          <a:p>
            <a:r>
              <a:rPr lang="en-US" dirty="0" smtClean="0"/>
              <a:t> Jackknife (capable of cutting rope, hung by entrance) </a:t>
            </a:r>
          </a:p>
          <a:p>
            <a:r>
              <a:rPr lang="en-US" dirty="0" smtClean="0"/>
              <a:t>Leather Punch </a:t>
            </a:r>
          </a:p>
          <a:p>
            <a:r>
              <a:rPr lang="en-US" dirty="0" smtClean="0"/>
              <a:t>Duct Tape—at least 1/2 roll </a:t>
            </a:r>
          </a:p>
          <a:p>
            <a:r>
              <a:rPr lang="en-US" dirty="0" smtClean="0"/>
              <a:t>2 Pony Club Pins (minimum)</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7850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smtClean="0">
                <a:latin typeface="Arial Black" panose="020B0A04020102020204" pitchFamily="34" charset="0"/>
              </a:rPr>
              <a:t>Equine First Aid Kit – one per Team</a:t>
            </a:r>
            <a:endParaRPr lang="en-US" dirty="0">
              <a:latin typeface="Arial Black" panose="020B0A04020102020204" pitchFamily="34" charset="0"/>
            </a:endParaRPr>
          </a:p>
        </p:txBody>
      </p:sp>
      <p:sp>
        <p:nvSpPr>
          <p:cNvPr id="3" name="Content Placeholder 2"/>
          <p:cNvSpPr>
            <a:spLocks noGrp="1"/>
          </p:cNvSpPr>
          <p:nvPr>
            <p:ph idx="1"/>
          </p:nvPr>
        </p:nvSpPr>
        <p:spPr>
          <a:xfrm>
            <a:off x="838200" y="1706563"/>
            <a:ext cx="10515600" cy="5151437"/>
          </a:xfrm>
        </p:spPr>
        <p:txBody>
          <a:bodyPr>
            <a:noAutofit/>
          </a:bodyPr>
          <a:lstStyle/>
          <a:p>
            <a:r>
              <a:rPr lang="en-US" dirty="0" smtClean="0"/>
              <a:t>Petroleum Jelly </a:t>
            </a:r>
          </a:p>
          <a:p>
            <a:r>
              <a:rPr lang="en-US" dirty="0" smtClean="0"/>
              <a:t>Digital Thermometer </a:t>
            </a:r>
          </a:p>
          <a:p>
            <a:r>
              <a:rPr lang="en-US" dirty="0" smtClean="0"/>
              <a:t>Liniment—at least 1/2 bottle </a:t>
            </a:r>
          </a:p>
          <a:p>
            <a:r>
              <a:rPr lang="en-US" dirty="0" smtClean="0"/>
              <a:t>Isopropyl Alcohol—at least 1/2 bottle </a:t>
            </a:r>
          </a:p>
          <a:p>
            <a:r>
              <a:rPr lang="en-US" dirty="0" smtClean="0"/>
              <a:t>Antibacterial or Antimicrobial or Antiseptic Scrub </a:t>
            </a:r>
          </a:p>
          <a:p>
            <a:r>
              <a:rPr lang="en-US" dirty="0" smtClean="0"/>
              <a:t>Topical Antibacterial or Antimicrobial or Antibiotic Agent</a:t>
            </a:r>
          </a:p>
          <a:p>
            <a:r>
              <a:rPr lang="en-US" dirty="0" smtClean="0"/>
              <a:t> 4” x 4” Sterile Wound Dressing Gauze Pads—minimum of 8</a:t>
            </a:r>
          </a:p>
          <a:p>
            <a:endParaRPr lang="en-US" dirty="0" smtClean="0"/>
          </a:p>
          <a:p>
            <a:pPr marL="0" indent="0">
              <a:buNone/>
            </a:pPr>
            <a:r>
              <a:rPr lang="en-US" dirty="0" smtClean="0">
                <a:latin typeface="Arial" panose="020B0604020202020204" pitchFamily="34" charset="0"/>
                <a:cs typeface="Arial" panose="020B0604020202020204" pitchFamily="34" charset="0"/>
              </a:rPr>
              <a:t>* </a:t>
            </a:r>
            <a:r>
              <a:rPr lang="en-US" sz="2400" i="1" dirty="0" smtClean="0">
                <a:latin typeface="Arial" panose="020B0604020202020204" pitchFamily="34" charset="0"/>
                <a:cs typeface="Arial" panose="020B0604020202020204" pitchFamily="34" charset="0"/>
              </a:rPr>
              <a:t>Must have current expiration date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41752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smtClean="0">
                <a:latin typeface="Arial Black" panose="020B0A04020102020204" pitchFamily="34" charset="0"/>
              </a:rPr>
              <a:t>Equine First Aid Kit, continued</a:t>
            </a:r>
            <a:endParaRPr lang="en-US" dirty="0">
              <a:latin typeface="Arial Black" panose="020B0A04020102020204" pitchFamily="34" charset="0"/>
            </a:endParaRPr>
          </a:p>
        </p:txBody>
      </p:sp>
      <p:sp>
        <p:nvSpPr>
          <p:cNvPr id="3" name="Content Placeholder 2"/>
          <p:cNvSpPr>
            <a:spLocks noGrp="1"/>
          </p:cNvSpPr>
          <p:nvPr>
            <p:ph idx="1"/>
          </p:nvPr>
        </p:nvSpPr>
        <p:spPr>
          <a:xfrm>
            <a:off x="838200" y="1706563"/>
            <a:ext cx="10515600" cy="5151437"/>
          </a:xfrm>
        </p:spPr>
        <p:txBody>
          <a:bodyPr>
            <a:noAutofit/>
          </a:bodyPr>
          <a:lstStyle/>
          <a:p>
            <a:r>
              <a:rPr lang="en-US" dirty="0" smtClean="0"/>
              <a:t>1 roll Gauze (2”min. width) </a:t>
            </a:r>
          </a:p>
          <a:p>
            <a:r>
              <a:rPr lang="en-US" dirty="0" smtClean="0"/>
              <a:t>2 Flexible Stretch Adhesive/Cohesive Bandages </a:t>
            </a:r>
          </a:p>
          <a:p>
            <a:r>
              <a:rPr lang="en-US" dirty="0" smtClean="0"/>
              <a:t>1 Lb. Roll 12”Absorbent Cotton </a:t>
            </a:r>
          </a:p>
          <a:p>
            <a:r>
              <a:rPr lang="en-US" dirty="0" smtClean="0"/>
              <a:t>Bandage Scissors (blunt end, capable of cutting bandage) </a:t>
            </a:r>
          </a:p>
          <a:p>
            <a:r>
              <a:rPr lang="en-US" dirty="0" smtClean="0"/>
              <a:t>1 Roll Adhesive Tape (1”minimum width) </a:t>
            </a:r>
          </a:p>
          <a:p>
            <a:r>
              <a:rPr lang="en-US" dirty="0" smtClean="0"/>
              <a:t>Set(s) of 4 stable wraps, with suitable pads to fit all team horses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7500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smtClean="0">
                <a:latin typeface="Arial Black" panose="020B0A04020102020204" pitchFamily="34" charset="0"/>
              </a:rPr>
              <a:t>Extra Equipment – one per team</a:t>
            </a:r>
            <a:endParaRPr lang="en-US" dirty="0">
              <a:latin typeface="Arial Black" panose="020B0A04020102020204" pitchFamily="34" charset="0"/>
            </a:endParaRPr>
          </a:p>
        </p:txBody>
      </p:sp>
      <p:sp>
        <p:nvSpPr>
          <p:cNvPr id="3" name="Content Placeholder 2"/>
          <p:cNvSpPr>
            <a:spLocks noGrp="1"/>
          </p:cNvSpPr>
          <p:nvPr>
            <p:ph idx="1"/>
          </p:nvPr>
        </p:nvSpPr>
        <p:spPr>
          <a:xfrm>
            <a:off x="838200" y="1706563"/>
            <a:ext cx="10515600" cy="5151437"/>
          </a:xfrm>
        </p:spPr>
        <p:txBody>
          <a:bodyPr>
            <a:noAutofit/>
          </a:bodyPr>
          <a:lstStyle/>
          <a:p>
            <a:r>
              <a:rPr lang="en-US" dirty="0" smtClean="0"/>
              <a:t>2 extra Lead Ropes, one with Chain Shank </a:t>
            </a:r>
          </a:p>
          <a:p>
            <a:r>
              <a:rPr lang="en-US" dirty="0" smtClean="0"/>
              <a:t>Halter(s) (adjustable) – must be able to fit all team mounts</a:t>
            </a:r>
          </a:p>
          <a:p>
            <a:pPr marL="0" indent="0">
              <a:buNone/>
            </a:pPr>
            <a:r>
              <a:rPr lang="en-US" u="sng" dirty="0" smtClean="0"/>
              <a:t>Specific for ENGLISH </a:t>
            </a:r>
          </a:p>
          <a:p>
            <a:r>
              <a:rPr lang="en-US" dirty="0" smtClean="0"/>
              <a:t>Complete Bridle(s) with Bit(s) for discipline </a:t>
            </a:r>
          </a:p>
          <a:p>
            <a:r>
              <a:rPr lang="en-US" dirty="0" smtClean="0"/>
              <a:t>Girth(s) </a:t>
            </a:r>
          </a:p>
          <a:p>
            <a:r>
              <a:rPr lang="en-US" dirty="0" smtClean="0"/>
              <a:t>Pair(s) Stirrup Leathers &amp; Irons </a:t>
            </a:r>
          </a:p>
          <a:p>
            <a:r>
              <a:rPr lang="en-US" dirty="0" smtClean="0"/>
              <a:t>2 Rubber Bands &amp; Leather Tabs (if any rider uses Peacock Irons)</a:t>
            </a:r>
          </a:p>
          <a:p>
            <a:pPr marL="0" indent="0">
              <a:buNone/>
            </a:pPr>
            <a:r>
              <a:rPr lang="en-US" u="sng" dirty="0" smtClean="0"/>
              <a:t>Specific for EVENTING </a:t>
            </a:r>
          </a:p>
          <a:p>
            <a:r>
              <a:rPr lang="en-US" dirty="0" smtClean="0"/>
              <a:t>Extra 5-gallon wash bucket per horse for Vet Box</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32319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a:xfrm>
            <a:off x="838200" y="365126"/>
            <a:ext cx="10515600" cy="1119118"/>
          </a:xfrm>
        </p:spPr>
        <p:txBody>
          <a:bodyPr/>
          <a:lstStyle/>
          <a:p>
            <a:r>
              <a:rPr lang="en-US" dirty="0" smtClean="0">
                <a:latin typeface="Arial Black" panose="020B0A04020102020204" pitchFamily="34" charset="0"/>
              </a:rPr>
              <a:t>Rally Terms</a:t>
            </a:r>
            <a:endParaRPr lang="en-US" dirty="0">
              <a:latin typeface="Arial Black" panose="020B0A04020102020204" pitchFamily="34" charset="0"/>
            </a:endParaRPr>
          </a:p>
        </p:txBody>
      </p:sp>
      <p:sp>
        <p:nvSpPr>
          <p:cNvPr id="3" name="Content Placeholder 2"/>
          <p:cNvSpPr>
            <a:spLocks noGrp="1"/>
          </p:cNvSpPr>
          <p:nvPr>
            <p:ph idx="1"/>
          </p:nvPr>
        </p:nvSpPr>
        <p:spPr>
          <a:xfrm>
            <a:off x="838200" y="1484245"/>
            <a:ext cx="10515600" cy="5373756"/>
          </a:xfrm>
        </p:spPr>
        <p:txBody>
          <a:bodyPr>
            <a:noAutofit/>
          </a:bodyPr>
          <a:lstStyle/>
          <a:p>
            <a:r>
              <a:rPr lang="en-US" sz="2600" dirty="0" smtClean="0">
                <a:latin typeface="Arial" panose="020B0604020202020204" pitchFamily="34" charset="0"/>
                <a:cs typeface="Arial" panose="020B0604020202020204" pitchFamily="34" charset="0"/>
              </a:rPr>
              <a:t>Unauthorized Assistance: </a:t>
            </a:r>
            <a:r>
              <a:rPr lang="en-US" sz="2600" dirty="0" smtClean="0"/>
              <a:t>help during the competition from anyone other than other competitors, HMJs, and rally officials.</a:t>
            </a:r>
          </a:p>
          <a:p>
            <a:r>
              <a:rPr lang="en-US" sz="2600" dirty="0" smtClean="0">
                <a:latin typeface="Arial" panose="020B0604020202020204" pitchFamily="34" charset="0"/>
                <a:cs typeface="Arial" panose="020B0604020202020204" pitchFamily="34" charset="0"/>
              </a:rPr>
              <a:t>Neutral Zone:  A place where parents and competitors can meet outside of the barn.</a:t>
            </a:r>
          </a:p>
          <a:p>
            <a:r>
              <a:rPr lang="en-US" sz="2600" dirty="0" smtClean="0">
                <a:latin typeface="Arial" panose="020B0604020202020204" pitchFamily="34" charset="0"/>
                <a:cs typeface="Arial" panose="020B0604020202020204" pitchFamily="34" charset="0"/>
              </a:rPr>
              <a:t>Inquires / Appeals: If a team or competitor does not agree or understand a HM score the team captain may make a verbal inquiry of the CHMJ.  If the captain or competitor disagrees with the CHMJ a written inquiry may be made to the Technical Delegate.</a:t>
            </a:r>
          </a:p>
          <a:p>
            <a:r>
              <a:rPr lang="en-US" sz="2600" dirty="0" smtClean="0">
                <a:latin typeface="Arial" panose="020B0604020202020204" pitchFamily="34" charset="0"/>
                <a:cs typeface="Arial" panose="020B0604020202020204" pitchFamily="34" charset="0"/>
              </a:rPr>
              <a:t>Cell phones may be used at Rally, but not in areas where direct contact with horses takes place.  Laptops, e-readers, </a:t>
            </a:r>
            <a:r>
              <a:rPr lang="en-US" sz="2600" dirty="0" err="1" smtClean="0">
                <a:latin typeface="Arial" panose="020B0604020202020204" pitchFamily="34" charset="0"/>
                <a:cs typeface="Arial" panose="020B0604020202020204" pitchFamily="34" charset="0"/>
              </a:rPr>
              <a:t>etc</a:t>
            </a:r>
            <a:r>
              <a:rPr lang="en-US" sz="2600" dirty="0" smtClean="0">
                <a:latin typeface="Arial" panose="020B0604020202020204" pitchFamily="34" charset="0"/>
                <a:cs typeface="Arial" panose="020B0604020202020204" pitchFamily="34" charset="0"/>
              </a:rPr>
              <a:t>, may be used to store and access HM and discipline rulebooks.</a:t>
            </a:r>
          </a:p>
          <a:p>
            <a:r>
              <a:rPr lang="en-US" sz="2600" dirty="0" err="1" smtClean="0">
                <a:latin typeface="Arial" panose="020B0604020202020204" pitchFamily="34" charset="0"/>
                <a:cs typeface="Arial" panose="020B0604020202020204" pitchFamily="34" charset="0"/>
              </a:rPr>
              <a:t>Pinney</a:t>
            </a:r>
            <a:r>
              <a:rPr lang="en-US" sz="2600" dirty="0" smtClean="0">
                <a:latin typeface="Arial" panose="020B0604020202020204" pitchFamily="34" charset="0"/>
                <a:cs typeface="Arial" panose="020B0604020202020204" pitchFamily="34" charset="0"/>
              </a:rPr>
              <a:t> : Competitor numbers must be worn while on Rally grounds.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6909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smtClean="0">
                <a:latin typeface="Arial Black" panose="020B0A04020102020204" pitchFamily="34" charset="0"/>
              </a:rPr>
              <a:t>What is the purpose of Rally?</a:t>
            </a:r>
            <a:endParaRPr lang="en-US" dirty="0">
              <a:latin typeface="Arial Black" panose="020B0A04020102020204" pitchFamily="34" charset="0"/>
            </a:endParaRPr>
          </a:p>
        </p:txBody>
      </p:sp>
      <p:sp>
        <p:nvSpPr>
          <p:cNvPr id="3" name="Content Placeholder 2"/>
          <p:cNvSpPr>
            <a:spLocks noGrp="1"/>
          </p:cNvSpPr>
          <p:nvPr>
            <p:ph idx="1"/>
          </p:nvPr>
        </p:nvSpPr>
        <p:spPr>
          <a:xfrm>
            <a:off x="838200" y="1510748"/>
            <a:ext cx="10515600" cy="4666215"/>
          </a:xfrm>
        </p:spPr>
        <p:txBody>
          <a:bodyPr>
            <a:noAutofit/>
          </a:bodyPr>
          <a:lstStyle/>
          <a:p>
            <a:r>
              <a:rPr lang="en-US" sz="2400" dirty="0" smtClean="0">
                <a:latin typeface="Arial" panose="020B0604020202020204" pitchFamily="34" charset="0"/>
                <a:cs typeface="Arial" panose="020B0604020202020204" pitchFamily="34" charset="0"/>
              </a:rPr>
              <a:t>Builds </a:t>
            </a:r>
            <a:r>
              <a:rPr lang="en-US" sz="2400" dirty="0" err="1" smtClean="0">
                <a:latin typeface="Arial" panose="020B0604020202020204" pitchFamily="34" charset="0"/>
                <a:cs typeface="Arial" panose="020B0604020202020204" pitchFamily="34" charset="0"/>
              </a:rPr>
              <a:t>teamsmanship</a:t>
            </a:r>
            <a:r>
              <a:rPr lang="en-US" sz="2400" dirty="0" smtClean="0">
                <a:latin typeface="Arial" panose="020B0604020202020204" pitchFamily="34" charset="0"/>
                <a:cs typeface="Arial" panose="020B0604020202020204" pitchFamily="34" charset="0"/>
              </a:rPr>
              <a:t>.</a:t>
            </a: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Promotes horsemanship – competitors are the “sole” caregivers for their own horse</a:t>
            </a:r>
          </a:p>
          <a:p>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Promotes responsibility - gets kids to compete without their parents.</a:t>
            </a:r>
          </a:p>
          <a:p>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For members new to competition, it’s a great way to “ease into: showing.</a:t>
            </a:r>
          </a:p>
          <a:p>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Lets the Region evaluate how well HM education is doing at the club level.</a:t>
            </a:r>
          </a:p>
        </p:txBody>
      </p:sp>
    </p:spTree>
    <p:extLst>
      <p:ext uri="{BB962C8B-B14F-4D97-AF65-F5344CB8AC3E}">
        <p14:creationId xmlns:p14="http://schemas.microsoft.com/office/powerpoint/2010/main" val="2994328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smtClean="0">
                <a:latin typeface="Arial Black" panose="020B0A04020102020204" pitchFamily="34" charset="0"/>
              </a:rPr>
              <a:t>Why go to Rally?</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Must participate in Rally in order to qualify for championships.</a:t>
            </a:r>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Must have competed in one mounted Rally prior to applying for an HB or C3 Upper Level Test</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Great way to meet other Pony Clubbers from your region</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Have fun, and great way to show how good you really are!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2131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smtClean="0">
                <a:latin typeface="Arial Black" panose="020B0A04020102020204" pitchFamily="34" charset="0"/>
              </a:rPr>
              <a:t>Who goes to Rally?</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Arial" panose="020B0604020202020204" pitchFamily="34" charset="0"/>
                <a:cs typeface="Arial" panose="020B0604020202020204" pitchFamily="34" charset="0"/>
              </a:rPr>
              <a:t>A team is either 3 or 4 riders, plus a stable manager.</a:t>
            </a:r>
            <a:endParaRPr lang="en-US" sz="2400" dirty="0" smtClean="0">
              <a:latin typeface="Arial" panose="020B0604020202020204" pitchFamily="34" charset="0"/>
              <a:cs typeface="Arial" panose="020B0604020202020204" pitchFamily="34" charset="0"/>
            </a:endParaRPr>
          </a:p>
          <a:p>
            <a:pPr marL="0" indent="0">
              <a:buNone/>
            </a:pPr>
            <a:endParaRPr lang="en-US" sz="24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There’s a definite advantage to having 4 members </a:t>
            </a:r>
            <a:r>
              <a:rPr lang="en-US" sz="2400" dirty="0" smtClean="0">
                <a:latin typeface="Arial" panose="020B0604020202020204" pitchFamily="34" charset="0"/>
                <a:cs typeface="Arial" panose="020B0604020202020204" pitchFamily="34" charset="0"/>
              </a:rPr>
              <a:t>(lowest scores are dropped from the team score) </a:t>
            </a:r>
            <a:r>
              <a:rPr lang="en-US" dirty="0" smtClean="0">
                <a:latin typeface="Arial" panose="020B0604020202020204" pitchFamily="34" charset="0"/>
                <a:cs typeface="Arial" panose="020B0604020202020204" pitchFamily="34" charset="0"/>
              </a:rPr>
              <a:t>but this region often has 3-member teams, simply to make up more teams. </a:t>
            </a:r>
          </a:p>
          <a:p>
            <a:endParaRPr lang="en-US" sz="2400"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If a club cannot form a full team, individual entrants are put on a “Scramble” Team by the organizer.</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One competitor will serve as team captain.</a:t>
            </a: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593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smtClean="0">
                <a:latin typeface="Arial Black" panose="020B0A04020102020204" pitchFamily="34" charset="0"/>
              </a:rPr>
              <a:t>What does a Stable Manager do?</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Keeps the team working together – serves as organizer, time keeper, and the “mom”.</a:t>
            </a:r>
            <a:endParaRPr lang="en-US" sz="2400" dirty="0" smtClean="0">
              <a:latin typeface="Arial" panose="020B0604020202020204" pitchFamily="34" charset="0"/>
              <a:cs typeface="Arial" panose="020B0604020202020204" pitchFamily="34" charset="0"/>
            </a:endParaRPr>
          </a:p>
          <a:p>
            <a:pPr marL="0" indent="0">
              <a:buNone/>
            </a:pPr>
            <a:endParaRPr lang="en-US" sz="24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Assists other team members when necessary to tack up, be where they need to be on time, supervise equipment, be an extra pair of hands</a:t>
            </a:r>
            <a:endParaRPr lang="en-US" sz="2400"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Stable Managers are NOT grooms or servants – they              are the glue that holds the team together! </a:t>
            </a:r>
          </a:p>
          <a:p>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2409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smtClean="0">
                <a:latin typeface="Arial Black" panose="020B0A04020102020204" pitchFamily="34" charset="0"/>
              </a:rPr>
              <a:t>What happens at a Rally?</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latin typeface="Arial" panose="020B0604020202020204" pitchFamily="34" charset="0"/>
                <a:cs typeface="Arial" panose="020B0604020202020204" pitchFamily="34" charset="0"/>
              </a:rPr>
              <a:t>There is a move-in time when you and your team stable your horses and set up your tack and feed stalls.  You must also check in or register at this time.</a:t>
            </a:r>
            <a:endParaRPr lang="en-US" sz="2400" dirty="0" smtClean="0">
              <a:latin typeface="Arial" panose="020B0604020202020204" pitchFamily="34" charset="0"/>
              <a:cs typeface="Arial" panose="020B0604020202020204" pitchFamily="34" charset="0"/>
            </a:endParaRPr>
          </a:p>
          <a:p>
            <a:pPr marL="457200" indent="-457200">
              <a:buFont typeface="+mj-lt"/>
              <a:buAutoNum type="arabicPeriod"/>
            </a:pPr>
            <a:endParaRPr lang="en-US" sz="2400" dirty="0" smtClean="0">
              <a:latin typeface="Arial" panose="020B0604020202020204" pitchFamily="34" charset="0"/>
              <a:cs typeface="Arial" panose="020B0604020202020204" pitchFamily="34" charset="0"/>
            </a:endParaRPr>
          </a:p>
          <a:p>
            <a:pPr marL="514350" indent="-514350">
              <a:buFont typeface="+mj-lt"/>
              <a:buAutoNum type="arabicPeriod"/>
            </a:pPr>
            <a:r>
              <a:rPr lang="en-US" dirty="0" smtClean="0">
                <a:latin typeface="Arial" panose="020B0604020202020204" pitchFamily="34" charset="0"/>
                <a:cs typeface="Arial" panose="020B0604020202020204" pitchFamily="34" charset="0"/>
              </a:rPr>
              <a:t>After the move-in time parents are excluded from the barn.</a:t>
            </a:r>
          </a:p>
          <a:p>
            <a:pPr marL="514350" indent="-514350">
              <a:buFont typeface="+mj-lt"/>
              <a:buAutoNum type="arabicPeriod"/>
            </a:pPr>
            <a:endParaRPr lang="en-US" dirty="0">
              <a:latin typeface="Arial" panose="020B0604020202020204" pitchFamily="34" charset="0"/>
              <a:cs typeface="Arial" panose="020B0604020202020204" pitchFamily="34" charset="0"/>
            </a:endParaRPr>
          </a:p>
          <a:p>
            <a:pPr marL="514350" indent="-514350">
              <a:buFont typeface="+mj-lt"/>
              <a:buAutoNum type="arabicPeriod"/>
            </a:pPr>
            <a:r>
              <a:rPr lang="en-US" dirty="0" smtClean="0">
                <a:latin typeface="Arial" panose="020B0604020202020204" pitchFamily="34" charset="0"/>
                <a:cs typeface="Arial" panose="020B0604020202020204" pitchFamily="34" charset="0"/>
              </a:rPr>
              <a:t>There will be a briefing for competitors (and parents) to go over rules and schedules.  Often there is a helmet check at this time also.</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3703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smtClean="0">
                <a:latin typeface="Arial Black" panose="020B0A04020102020204" pitchFamily="34" charset="0"/>
              </a:rPr>
              <a:t>What happens at a Rally?</a:t>
            </a:r>
            <a:endParaRPr lang="en-US" dirty="0">
              <a:latin typeface="Arial Black" panose="020B0A04020102020204" pitchFamily="34" charset="0"/>
            </a:endParaRPr>
          </a:p>
        </p:txBody>
      </p:sp>
      <p:sp>
        <p:nvSpPr>
          <p:cNvPr id="3" name="Content Placeholder 2"/>
          <p:cNvSpPr>
            <a:spLocks noGrp="1"/>
          </p:cNvSpPr>
          <p:nvPr>
            <p:ph idx="1"/>
          </p:nvPr>
        </p:nvSpPr>
        <p:spPr>
          <a:xfrm>
            <a:off x="838200" y="1404730"/>
            <a:ext cx="10515600" cy="5234609"/>
          </a:xfrm>
        </p:spPr>
        <p:txBody>
          <a:bodyPr>
            <a:normAutofit lnSpcReduction="10000"/>
          </a:bodyPr>
          <a:lstStyle/>
          <a:p>
            <a:pPr marL="514350" indent="-514350">
              <a:buFont typeface="+mj-lt"/>
              <a:buAutoNum type="arabicPeriod" startAt="4"/>
            </a:pPr>
            <a:r>
              <a:rPr lang="en-US" dirty="0" smtClean="0">
                <a:latin typeface="Arial" panose="020B0604020202020204" pitchFamily="34" charset="0"/>
                <a:cs typeface="Arial" panose="020B0604020202020204" pitchFamily="34" charset="0"/>
              </a:rPr>
              <a:t>Early in the Rally there will be a set-up inspection.  Teams will receive points for having all of the required equipment, proper stall cards, correct set up of feed stall, etc.</a:t>
            </a:r>
          </a:p>
          <a:p>
            <a:pPr marL="514350" indent="-514350">
              <a:buFont typeface="+mj-lt"/>
              <a:buAutoNum type="arabicPeriod" startAt="4"/>
            </a:pPr>
            <a:endParaRPr lang="en-US" sz="2400" dirty="0">
              <a:latin typeface="Arial" panose="020B0604020202020204" pitchFamily="34" charset="0"/>
              <a:cs typeface="Arial" panose="020B0604020202020204" pitchFamily="34" charset="0"/>
            </a:endParaRPr>
          </a:p>
          <a:p>
            <a:pPr marL="514350" indent="-514350">
              <a:buFont typeface="+mj-lt"/>
              <a:buAutoNum type="arabicPeriod" startAt="4"/>
            </a:pPr>
            <a:r>
              <a:rPr lang="en-US" dirty="0" smtClean="0">
                <a:latin typeface="Arial" panose="020B0604020202020204" pitchFamily="34" charset="0"/>
                <a:cs typeface="Arial" panose="020B0604020202020204" pitchFamily="34" charset="0"/>
              </a:rPr>
              <a:t>Jog outs or horse inspections – All horses will be jogged to check for soundness.</a:t>
            </a:r>
          </a:p>
          <a:p>
            <a:pPr marL="457200" indent="-457200">
              <a:buFont typeface="+mj-lt"/>
              <a:buAutoNum type="arabicPeriod" startAt="4"/>
            </a:pPr>
            <a:endParaRPr lang="en-US" sz="2400" dirty="0" smtClean="0">
              <a:latin typeface="Arial" panose="020B0604020202020204" pitchFamily="34" charset="0"/>
              <a:cs typeface="Arial" panose="020B0604020202020204" pitchFamily="34" charset="0"/>
            </a:endParaRPr>
          </a:p>
          <a:p>
            <a:pPr marL="514350" indent="-514350">
              <a:buFont typeface="+mj-lt"/>
              <a:buAutoNum type="arabicPeriod" startAt="4"/>
            </a:pPr>
            <a:r>
              <a:rPr lang="en-US" dirty="0" smtClean="0">
                <a:latin typeface="Arial" panose="020B0604020202020204" pitchFamily="34" charset="0"/>
                <a:cs typeface="Arial" panose="020B0604020202020204" pitchFamily="34" charset="0"/>
              </a:rPr>
              <a:t>Every competitor will have a scheduled Turnout inspection, sometimes called “Formals”.  You present yourself and your horse in the proper attire and tack for your certification level and for that discipline.  It’s very similar to the turnout inspections that you do at each HM certification.  Remember that the worst way to loose points at a Turnout is to be late!</a:t>
            </a:r>
          </a:p>
          <a:p>
            <a:pPr marL="514350" indent="-514350">
              <a:buFont typeface="+mj-lt"/>
              <a:buAutoNum type="arabicPeriod" startAt="4"/>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7501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375" y="381000"/>
            <a:ext cx="5429250" cy="6096000"/>
          </a:xfrm>
          <a:prstGeom prst="rect">
            <a:avLst/>
          </a:prstGeom>
        </p:spPr>
      </p:pic>
      <p:sp>
        <p:nvSpPr>
          <p:cNvPr id="2" name="Title 1"/>
          <p:cNvSpPr>
            <a:spLocks noGrp="1"/>
          </p:cNvSpPr>
          <p:nvPr>
            <p:ph type="title"/>
          </p:nvPr>
        </p:nvSpPr>
        <p:spPr/>
        <p:txBody>
          <a:bodyPr/>
          <a:lstStyle/>
          <a:p>
            <a:r>
              <a:rPr lang="en-US" dirty="0" smtClean="0">
                <a:latin typeface="Arial Black" panose="020B0A04020102020204" pitchFamily="34" charset="0"/>
              </a:rPr>
              <a:t>What happens at a Rally?</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514350" indent="-514350">
              <a:buFont typeface="+mj-lt"/>
              <a:buAutoNum type="arabicPeriod" startAt="7"/>
            </a:pPr>
            <a:r>
              <a:rPr lang="en-US" dirty="0" smtClean="0">
                <a:latin typeface="Arial" panose="020B0604020202020204" pitchFamily="34" charset="0"/>
                <a:cs typeface="Arial" panose="020B0604020202020204" pitchFamily="34" charset="0"/>
              </a:rPr>
              <a:t>Each type of Rally follows the rules of that discipline.  For example, at an </a:t>
            </a:r>
            <a:r>
              <a:rPr lang="en-US" dirty="0" err="1" smtClean="0">
                <a:latin typeface="Arial" panose="020B0604020202020204" pitchFamily="34" charset="0"/>
                <a:cs typeface="Arial" panose="020B0604020202020204" pitchFamily="34" charset="0"/>
              </a:rPr>
              <a:t>Eventing</a:t>
            </a:r>
            <a:r>
              <a:rPr lang="en-US" dirty="0" smtClean="0">
                <a:latin typeface="Arial" panose="020B0604020202020204" pitchFamily="34" charset="0"/>
                <a:cs typeface="Arial" panose="020B0604020202020204" pitchFamily="34" charset="0"/>
              </a:rPr>
              <a:t> Rally there will be a dressage test, a SJ test and a XC test.  Individual scores are added to the team score.  The ride times are scheduled for each competitor.</a:t>
            </a:r>
          </a:p>
          <a:p>
            <a:pPr marL="514350" indent="-514350">
              <a:buFont typeface="+mj-lt"/>
              <a:buAutoNum type="arabicPeriod" startAt="7"/>
            </a:pPr>
            <a:r>
              <a:rPr lang="en-US" dirty="0" err="1" smtClean="0">
                <a:latin typeface="Arial" panose="020B0604020202020204" pitchFamily="34" charset="0"/>
                <a:cs typeface="Arial" panose="020B0604020202020204" pitchFamily="34" charset="0"/>
              </a:rPr>
              <a:t>Turnback</a:t>
            </a:r>
            <a:r>
              <a:rPr lang="en-US" dirty="0" smtClean="0">
                <a:latin typeface="Arial" panose="020B0604020202020204" pitchFamily="34" charset="0"/>
                <a:cs typeface="Arial" panose="020B0604020202020204" pitchFamily="34" charset="0"/>
              </a:rPr>
              <a:t> inspection procedures will be announced at the briefing.  After each ride, the rider will be given time to untack, cool and care for their horse and clean tack.  Then the horse and tack must be shown to the Chief Horse Management Judge to show proper care.</a:t>
            </a:r>
            <a:endParaRPr lang="en-US" sz="2400" dirty="0">
              <a:latin typeface="Arial" panose="020B0604020202020204" pitchFamily="34" charset="0"/>
              <a:cs typeface="Arial" panose="020B0604020202020204" pitchFamily="34" charset="0"/>
            </a:endParaRPr>
          </a:p>
          <a:p>
            <a:pPr marL="514350" indent="-514350">
              <a:buFont typeface="+mj-lt"/>
              <a:buAutoNum type="arabicPeriod" startAt="7"/>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70458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1842</Words>
  <Application>Microsoft Macintosh PowerPoint</Application>
  <PresentationFormat>Custom</PresentationFormat>
  <Paragraphs>189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Pony Club Rallies</vt:lpstr>
      <vt:lpstr>What is a Rally?</vt:lpstr>
      <vt:lpstr>What is the purpose of Rally?</vt:lpstr>
      <vt:lpstr>Why go to Rally?</vt:lpstr>
      <vt:lpstr>Who goes to Rally?</vt:lpstr>
      <vt:lpstr>What does a Stable Manager do?</vt:lpstr>
      <vt:lpstr>What happens at a Rally?</vt:lpstr>
      <vt:lpstr>What happens at a Rally?</vt:lpstr>
      <vt:lpstr>What happens at a Rally?</vt:lpstr>
      <vt:lpstr>What happens at a Rally?</vt:lpstr>
      <vt:lpstr>What other people are at Rally?</vt:lpstr>
      <vt:lpstr>What do you have to bring to Rally?</vt:lpstr>
      <vt:lpstr>Stall Cards</vt:lpstr>
      <vt:lpstr>PowerPoint Presentation</vt:lpstr>
      <vt:lpstr>PowerPoint Presentation</vt:lpstr>
      <vt:lpstr>Grooming Kits – 1 per mount</vt:lpstr>
      <vt:lpstr>Individual Equipment</vt:lpstr>
      <vt:lpstr>Feeding Equipment – For Overnight Rallies only</vt:lpstr>
      <vt:lpstr>Human First Aid Kit – 1 per Team</vt:lpstr>
      <vt:lpstr>Tack Room Equipment – one per Team</vt:lpstr>
      <vt:lpstr>Tack Cleaning Kit – one per Team</vt:lpstr>
      <vt:lpstr>Utility Kit – one per Team</vt:lpstr>
      <vt:lpstr>Equine First Aid Kit – one per Team</vt:lpstr>
      <vt:lpstr>Equine First Aid Kit, continued</vt:lpstr>
      <vt:lpstr>Extra Equipment – one per team</vt:lpstr>
      <vt:lpstr>Rally Terms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Pony Club Rallies</dc:title>
  <dc:creator>Cathy Hauck</dc:creator>
  <cp:lastModifiedBy>Mary Conger</cp:lastModifiedBy>
  <cp:revision>29</cp:revision>
  <dcterms:created xsi:type="dcterms:W3CDTF">2019-01-21T18:45:23Z</dcterms:created>
  <dcterms:modified xsi:type="dcterms:W3CDTF">2019-02-07T17:02:53Z</dcterms:modified>
</cp:coreProperties>
</file>